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59ef61a4d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59ef61a4d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66533f9d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66533f9d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959ef61a4d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959ef61a4d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959ef61a4d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959ef61a4d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59ef61a4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59ef61a4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959ef61a4d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959ef61a4d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959ef61a4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959ef61a4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959ef61a4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959ef61a4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959ef61a4d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959ef61a4d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959ef61a4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959ef61a4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59ef61a4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959ef61a4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966533f9d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966533f9d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7i9LGKXg3z8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bitbucket.org/suntorytime/workspace/snippets/rAGXar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reference.humanapi.co/v2.1/reference#getting-started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" y="28575"/>
            <a:ext cx="9105900" cy="508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311700" y="209500"/>
            <a:ext cx="8520600" cy="48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Human Connect: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	</a:t>
            </a:r>
            <a:r>
              <a:rPr lang="en" sz="1400">
                <a:solidFill>
                  <a:srgbClr val="6D757C"/>
                </a:solidFill>
              </a:rPr>
              <a:t>The easiest way to connect your users' health data with your application or service.</a:t>
            </a:r>
            <a:endParaRPr sz="1400">
              <a:solidFill>
                <a:srgbClr val="6D757C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6D757C"/>
                </a:solidFill>
              </a:rPr>
              <a:t>	</a:t>
            </a:r>
            <a:r>
              <a:rPr lang="en" sz="1400">
                <a:solidFill>
                  <a:srgbClr val="4C555A"/>
                </a:solidFill>
              </a:rPr>
              <a:t>Human Connect is an embeddable interface for applications to allow users to share their health data with your apps and services. After a user has successfully granted you access to their health data using Human Connect, you'll be able to query their data directly from Human API.</a:t>
            </a:r>
            <a:endParaRPr sz="1400">
              <a:solidFill>
                <a:srgbClr val="6D757C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225" y="2103938"/>
            <a:ext cx="6867525" cy="298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3263" y="0"/>
            <a:ext cx="26574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idx="1" type="body"/>
          </p:nvPr>
        </p:nvSpPr>
        <p:spPr>
          <a:xfrm>
            <a:off x="311700" y="308075"/>
            <a:ext cx="8520600" cy="42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Omada: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	</a:t>
            </a:r>
            <a:r>
              <a:rPr lang="en" sz="1500">
                <a:solidFill>
                  <a:srgbClr val="212529"/>
                </a:solidFill>
              </a:rPr>
              <a:t>Omada</a:t>
            </a:r>
            <a:r>
              <a:rPr baseline="30000" lang="en" sz="900">
                <a:solidFill>
                  <a:srgbClr val="212529"/>
                </a:solidFill>
              </a:rPr>
              <a:t>®</a:t>
            </a:r>
            <a:r>
              <a:rPr lang="en" sz="1500">
                <a:solidFill>
                  <a:srgbClr val="212529"/>
                </a:solidFill>
              </a:rPr>
              <a:t> empowers people to achieve their health goals through sustainable lifestyle change.</a:t>
            </a:r>
            <a:endParaRPr sz="1500">
              <a:solidFill>
                <a:srgbClr val="212529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12529"/>
                </a:solidFill>
              </a:rPr>
              <a:t>UCSF:</a:t>
            </a:r>
            <a:endParaRPr b="1">
              <a:solidFill>
                <a:srgbClr val="212529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12529"/>
                </a:solidFill>
              </a:rPr>
              <a:t>	</a:t>
            </a:r>
            <a:r>
              <a:rPr lang="en" sz="1400">
                <a:solidFill>
                  <a:srgbClr val="373737"/>
                </a:solidFill>
              </a:rPr>
              <a:t>UCSF is a large academic health system that uses the Human API platform to connect patient data for clinical research and outcomes studies.</a:t>
            </a:r>
            <a:endParaRPr sz="1400">
              <a:solidFill>
                <a:srgbClr val="373737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73737"/>
                </a:solidFill>
              </a:rPr>
              <a:t>AAA Life Insurance:</a:t>
            </a:r>
            <a:endParaRPr b="1">
              <a:solidFill>
                <a:srgbClr val="373737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73737"/>
                </a:solidFill>
              </a:rPr>
              <a:t>	</a:t>
            </a:r>
            <a:r>
              <a:rPr lang="en" sz="1400">
                <a:solidFill>
                  <a:srgbClr val="373737"/>
                </a:solidFill>
              </a:rPr>
              <a:t>The Human API data platform ingests and normalizes previously fragmented and unstructured  </a:t>
            </a:r>
            <a:r>
              <a:rPr lang="en" sz="1400">
                <a:solidFill>
                  <a:srgbClr val="373737"/>
                </a:solidFill>
              </a:rPr>
              <a:t>consumers</a:t>
            </a:r>
            <a:r>
              <a:rPr lang="en" sz="1400">
                <a:solidFill>
                  <a:srgbClr val="373737"/>
                </a:solidFill>
              </a:rPr>
              <a:t> health data and delivers it to AAA life insurance in an actionable, structured format.</a:t>
            </a:r>
            <a:endParaRPr sz="1400">
              <a:solidFill>
                <a:srgbClr val="373737"/>
              </a:solidFill>
            </a:endParaRPr>
          </a:p>
          <a:p>
            <a:pPr indent="45720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373737"/>
                </a:solidFill>
              </a:rPr>
              <a:t>User Demo :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https://www.youtube.com/watch?v=7i9LGKXg3z8 </a:t>
            </a:r>
            <a:r>
              <a:rPr lang="en" sz="1400">
                <a:solidFill>
                  <a:srgbClr val="373737"/>
                </a:solidFill>
              </a:rPr>
              <a:t> </a:t>
            </a:r>
            <a:endParaRPr sz="1400">
              <a:solidFill>
                <a:srgbClr val="373737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252975" y="318725"/>
            <a:ext cx="8520600" cy="45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Why?</a:t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	</a:t>
            </a:r>
            <a:r>
              <a:rPr lang="en" sz="1600">
                <a:solidFill>
                  <a:srgbClr val="45494E"/>
                </a:solidFill>
                <a:highlight>
                  <a:srgbClr val="FFFFFF"/>
                </a:highlight>
              </a:rPr>
              <a:t>We exist to </a:t>
            </a:r>
            <a:r>
              <a:rPr i="1" lang="en" sz="1600">
                <a:solidFill>
                  <a:srgbClr val="45494E"/>
                </a:solidFill>
                <a:highlight>
                  <a:srgbClr val="FFFFFF"/>
                </a:highlight>
              </a:rPr>
              <a:t>radically</a:t>
            </a:r>
            <a:r>
              <a:rPr lang="en" sz="1600">
                <a:solidFill>
                  <a:srgbClr val="45494E"/>
                </a:solidFill>
                <a:highlight>
                  <a:srgbClr val="FFFFFF"/>
                </a:highlight>
              </a:rPr>
              <a:t> accelerate the pace of health innovation for everyone, everywhere.</a:t>
            </a:r>
            <a:endParaRPr sz="160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/>
              <a:t>How?</a:t>
            </a:r>
            <a:endParaRPr b="1"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	</a:t>
            </a:r>
            <a:r>
              <a:rPr lang="en" sz="1600">
                <a:solidFill>
                  <a:srgbClr val="45494E"/>
                </a:solidFill>
                <a:highlight>
                  <a:srgbClr val="FFFFFF"/>
                </a:highlight>
              </a:rPr>
              <a:t>We create health data liquidity valued by customers and controlled by consumers.</a:t>
            </a:r>
            <a:endParaRPr sz="160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45494E"/>
                </a:solidFill>
                <a:highlight>
                  <a:srgbClr val="FFFFFF"/>
                </a:highlight>
              </a:rPr>
              <a:t>What?</a:t>
            </a:r>
            <a:endParaRPr b="1" sz="200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45494E"/>
                </a:solidFill>
                <a:highlight>
                  <a:srgbClr val="FFFFFF"/>
                </a:highlight>
              </a:rPr>
              <a:t>	The first consumer-Controlled health data Platform.</a:t>
            </a:r>
            <a:endParaRPr sz="160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45494E"/>
                </a:solidFill>
                <a:highlight>
                  <a:srgbClr val="FFFFFF"/>
                </a:highlight>
              </a:rPr>
              <a:t>	built a health data platform that gives people a free, simple, transparent and secure way to connect &amp; share health data with companies they trust.</a:t>
            </a:r>
            <a:endParaRPr sz="1600">
              <a:solidFill>
                <a:srgbClr val="45494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228125"/>
            <a:ext cx="8520600" cy="48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Reason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-</a:t>
            </a: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Why can't consumers easily access their own health data today? </a:t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-Why do innovators/</a:t>
            </a: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enterprise</a:t>
            </a: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  struggle to connect health data together to build new technologies?</a:t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-228600" lvl="0" marL="457200" rtl="0" algn="l">
              <a:spcBef>
                <a:spcPts val="1600"/>
              </a:spcBef>
              <a:spcAft>
                <a:spcPts val="0"/>
              </a:spcAft>
              <a:buClr>
                <a:srgbClr val="45494E"/>
              </a:buClr>
              <a:buSzPts val="1350"/>
              <a:buNone/>
            </a:pP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-Create a new kind of consumer-centric health ecosystem.</a:t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4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311700" y="228625"/>
            <a:ext cx="8520600" cy="43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Customer Health Data:</a:t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	Unstructured</a:t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	Largely Fragmented</a:t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	Slow to Procure</a:t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	Expansive to access</a:t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400"/>
              </a:spcBef>
              <a:spcAft>
                <a:spcPts val="1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Did the hard work of building manual integrations to</a:t>
            </a:r>
            <a:r>
              <a:rPr i="1" lang="en" sz="1350">
                <a:solidFill>
                  <a:srgbClr val="45494E"/>
                </a:solidFill>
                <a:highlight>
                  <a:srgbClr val="FFFFFF"/>
                </a:highlight>
              </a:rPr>
              <a:t> thousands</a:t>
            </a: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 of fragmented health information systems in the U.S. and they normalized that unstructured data so they could deliver data in an actionable format to accelerate health innovation.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 b="4861" l="5122" r="4852" t="4771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8"/>
          <p:cNvPicPr preferRelativeResize="0"/>
          <p:nvPr/>
        </p:nvPicPr>
        <p:blipFill rotWithShape="1">
          <a:blip r:embed="rId3">
            <a:alphaModFix/>
          </a:blip>
          <a:srcRect b="4612" l="4987" r="4987" t="4775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idx="1" type="body"/>
          </p:nvPr>
        </p:nvSpPr>
        <p:spPr>
          <a:xfrm>
            <a:off x="311700" y="197175"/>
            <a:ext cx="8520600" cy="43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45494E"/>
                </a:solidFill>
                <a:highlight>
                  <a:srgbClr val="FFFFFF"/>
                </a:highlight>
              </a:rPr>
              <a:t>How extensive is your network reach?</a:t>
            </a:r>
            <a:endParaRPr b="1" sz="170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45494E"/>
                </a:solidFill>
                <a:highlight>
                  <a:srgbClr val="FFFFFF"/>
                </a:highlight>
              </a:rPr>
              <a:t>	</a:t>
            </a: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28,000+ unique integrations across Medical Records, Pharmacies, Labs, Wellness in the U.S. and actively add new data sources to our platform.</a:t>
            </a:r>
            <a:endParaRPr sz="1350">
              <a:solidFill>
                <a:srgbClr val="45494E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45494E"/>
                </a:solidFill>
                <a:highlight>
                  <a:srgbClr val="FFFFFF"/>
                </a:highlight>
              </a:rPr>
              <a:t>	300+ wearables &amp; fitness apps across </a:t>
            </a:r>
            <a:r>
              <a:rPr b="1" i="1" lang="en" sz="1350">
                <a:solidFill>
                  <a:srgbClr val="0A6AFA"/>
                </a:solidFill>
                <a:highlight>
                  <a:srgbClr val="FFFFFF"/>
                </a:highlight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these major consumer-grade manufacturers</a:t>
            </a:r>
            <a:r>
              <a:rPr b="1" i="1" lang="en" sz="1350">
                <a:solidFill>
                  <a:srgbClr val="0A6AFA"/>
                </a:solidFill>
                <a:highlight>
                  <a:srgbClr val="FFFFFF"/>
                </a:highlight>
              </a:rPr>
              <a:t> .</a:t>
            </a:r>
            <a:endParaRPr b="1" i="1" sz="1400">
              <a:solidFill>
                <a:srgbClr val="0A6AFA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highlight>
                  <a:srgbClr val="FFFFFF"/>
                </a:highlight>
              </a:rPr>
              <a:t>Data Normalization</a:t>
            </a:r>
            <a:endParaRPr b="1" sz="1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highlight>
                  <a:srgbClr val="FFFFFF"/>
                </a:highlight>
              </a:rPr>
              <a:t>	</a:t>
            </a: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Unstructured and semi-structured data into a consistent output.</a:t>
            </a:r>
            <a:endParaRPr sz="1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000000"/>
                </a:solidFill>
                <a:highlight>
                  <a:srgbClr val="FFFFFF"/>
                </a:highlight>
              </a:rPr>
              <a:t>	</a:t>
            </a:r>
            <a:r>
              <a:rPr lang="en" sz="1400">
                <a:solidFill>
                  <a:srgbClr val="4C555A"/>
                </a:solidFill>
              </a:rPr>
              <a:t>No matter what or how many sources the user connects, you'll end up with a single set of Human API credentials and one normalized API to query all of that user's data.</a:t>
            </a:r>
            <a:endParaRPr sz="14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idx="1" type="body"/>
          </p:nvPr>
        </p:nvSpPr>
        <p:spPr>
          <a:xfrm>
            <a:off x="311700" y="221825"/>
            <a:ext cx="8520600" cy="47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Restful APIs (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https://reference.humanapi.co/v2.1/reference#getting-started</a:t>
            </a:r>
            <a:r>
              <a:rPr lang="en"/>
              <a:t>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674" y="783525"/>
            <a:ext cx="4577875" cy="4143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7550" y="783526"/>
            <a:ext cx="4286250" cy="414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72675"/>
            <a:ext cx="9143999" cy="4379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